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Oswald 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hAOKF3310qhN1p0fr97DO4s0OY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swaldLight-bold.fntdata"/><Relationship Id="rId12" Type="http://schemas.openxmlformats.org/officeDocument/2006/relationships/slide" Target="slides/slide7.xml"/><Relationship Id="rId34" Type="http://schemas.openxmlformats.org/officeDocument/2006/relationships/font" Target="fonts/OswaldLigh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aseco.github.io/maven4data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cstadler@informatik.uni-leipzig.de" TargetMode="External"/><Relationship Id="rId4" Type="http://schemas.openxmlformats.org/officeDocument/2006/relationships/hyperlink" Target="https://github.com/Scaseco/mvn-rdf-sync" TargetMode="External"/><Relationship Id="rId5" Type="http://schemas.openxmlformats.org/officeDocument/2006/relationships/hyperlink" Target="https://scaseco.github.io/maven4data/" TargetMode="External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hyperlink" Target="https://github.com/pditommaso/awesome-pipeline" TargetMode="External"/><Relationship Id="rId6" Type="http://schemas.openxmlformats.org/officeDocument/2006/relationships/hyperlink" Target="https://github.com/meirwah/awesome-workflow-engines" TargetMode="External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hyperlink" Target="https://medium.com/@yetanothersoftwareengineer/maven-lifecycle-phases-plugins-and-goals-25d8e33fa22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802776" y="1441326"/>
            <a:ext cx="74958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428"/>
              <a:buFont typeface="Arial"/>
              <a:buNone/>
            </a:pPr>
            <a:r>
              <a:rPr lang="de" sz="3500"/>
              <a:t>FAIR Data Publishing with Apache Maven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1532605" y="2413434"/>
            <a:ext cx="6061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100"/>
              <a:buNone/>
            </a:pPr>
            <a:r>
              <a:rPr lang="de" sz="2000" u="sng">
                <a:latin typeface="Calibri"/>
                <a:ea typeface="Calibri"/>
                <a:cs typeface="Calibri"/>
                <a:sym typeface="Calibri"/>
              </a:rPr>
              <a:t>Claus Stadler</a:t>
            </a:r>
            <a:r>
              <a:rPr lang="de" sz="2000">
                <a:latin typeface="Calibri"/>
                <a:ea typeface="Calibri"/>
                <a:cs typeface="Calibri"/>
                <a:sym typeface="Calibri"/>
              </a:rPr>
              <a:t>, Simon Bin</a:t>
            </a:r>
            <a:r>
              <a:rPr b="0" lang="de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lang="de" sz="2000"/>
              <a:t>Lorenz Bühmann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93" y="57150"/>
            <a:ext cx="2150194" cy="950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2682" y="72319"/>
            <a:ext cx="1921464" cy="91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88" y="4204144"/>
            <a:ext cx="1387388" cy="6773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1532605" y="3169434"/>
            <a:ext cx="6061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/>
              <a:t>Damalos</a:t>
            </a:r>
            <a:r>
              <a:rPr lang="de">
                <a:latin typeface="Calibri"/>
                <a:ea typeface="Calibri"/>
                <a:cs typeface="Calibri"/>
                <a:sym typeface="Calibri"/>
              </a:rPr>
              <a:t> @ ESWC202</a:t>
            </a:r>
            <a:r>
              <a:rPr lang="de"/>
              <a:t>4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 sz="1400"/>
              <a:t>2024-05-26</a:t>
            </a:r>
            <a:endParaRPr sz="1400"/>
          </a:p>
        </p:txBody>
      </p:sp>
      <p:sp>
        <p:nvSpPr>
          <p:cNvPr id="60" name="Google Shape;60;p1"/>
          <p:cNvSpPr txBox="1"/>
          <p:nvPr/>
        </p:nvSpPr>
        <p:spPr>
          <a:xfrm>
            <a:off x="160744" y="3877725"/>
            <a:ext cx="88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" sz="900" u="none" cap="none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Supported by</a:t>
            </a:r>
            <a:endParaRPr b="0" i="0" sz="900" u="none" cap="none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446494" y="4620675"/>
            <a:ext cx="1160700" cy="2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" sz="900" u="none" cap="none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GA No. 01MK21007A</a:t>
            </a:r>
            <a:endParaRPr b="0" i="0" sz="900" u="none" cap="none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grpSp>
        <p:nvGrpSpPr>
          <p:cNvPr id="62" name="Google Shape;62;p1"/>
          <p:cNvGrpSpPr/>
          <p:nvPr/>
        </p:nvGrpSpPr>
        <p:grpSpPr>
          <a:xfrm>
            <a:off x="1547088" y="4182699"/>
            <a:ext cx="1546081" cy="714951"/>
            <a:chOff x="2062784" y="5576932"/>
            <a:chExt cx="2061441" cy="953268"/>
          </a:xfrm>
        </p:grpSpPr>
        <p:pic>
          <p:nvPicPr>
            <p:cNvPr id="63" name="Google Shape;6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62784" y="5576932"/>
              <a:ext cx="1674225" cy="947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"/>
            <p:cNvSpPr txBox="1"/>
            <p:nvPr/>
          </p:nvSpPr>
          <p:spPr>
            <a:xfrm>
              <a:off x="2576525" y="6160900"/>
              <a:ext cx="15477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de" sz="900" u="none" cap="none" strike="noStrike">
                  <a:solidFill>
                    <a:srgbClr val="000000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GA No. 9F2266A</a:t>
              </a:r>
              <a:endParaRPr b="0" i="0" sz="900" u="none" cap="none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Maven and the Semantic Web</a:t>
            </a:r>
            <a:endParaRPr/>
          </a:p>
        </p:txBody>
      </p:sp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Maven Artifacts are identified by “coordinates” (aka GAV)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groupId:artifactId:version[:type[:classifier]]</a:t>
            </a:r>
            <a:br>
              <a:rPr lang="de"/>
            </a:b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Coordinates are effectively </a:t>
            </a:r>
            <a:r>
              <a:rPr b="1" lang="de"/>
              <a:t>URNs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Example URN: &lt;urn:mvn:org.springframework:spring-core:6.1.8&gt;</a:t>
            </a:r>
            <a:br>
              <a:rPr lang="de"/>
            </a:b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Filename pattern artifact-version[-classifier].type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sping-core-6.1.8.jar</a:t>
            </a:r>
            <a:br>
              <a:rPr lang="de"/>
            </a:b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Coordinate </a:t>
            </a:r>
            <a:r>
              <a:rPr b="1" lang="de"/>
              <a:t>URNs translate to relative URLs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that are appended to the base URL of the repository against which to resolve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Given a repository base URL and a GAV one can create the (dcat:) download URL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Maven URNs in RDF</a:t>
            </a:r>
            <a:endParaRPr/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468" y="1479425"/>
            <a:ext cx="9177467" cy="308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/>
          <p:nvPr/>
        </p:nvSpPr>
        <p:spPr>
          <a:xfrm>
            <a:off x="311700" y="1017725"/>
            <a:ext cx="622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 DCAT RDF based data catalog uses Maven URNs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SPARQL Extension Functions</a:t>
            </a:r>
            <a:endParaRPr/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311700" y="1085025"/>
            <a:ext cx="8520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de" sz="1600"/>
              <a:t>Allows for working with Maven URNs directly in SPARQL</a:t>
            </a:r>
            <a:endParaRPr sz="1600"/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628725"/>
            <a:ext cx="6985626" cy="27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311700" y="4568875"/>
            <a:ext cx="568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norse = “Not Only RDF” SPARQL Extensions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Maven Plugins for specific Problems</a:t>
            </a:r>
            <a:endParaRPr/>
          </a:p>
        </p:txBody>
      </p:sp>
      <p:sp>
        <p:nvSpPr>
          <p:cNvPr id="186" name="Google Shape;186;p13"/>
          <p:cNvSpPr txBox="1"/>
          <p:nvPr>
            <p:ph idx="1" type="body"/>
          </p:nvPr>
        </p:nvSpPr>
        <p:spPr>
          <a:xfrm>
            <a:off x="90475" y="113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We published several Maven plugins (to Maven Central)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rpt-maven-plugin for running SPARQL queries and RML on RDF files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ckan-maven-plugin to upload files to CKAN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tdb2-maven-plugin to create a Apache Jena TDB2 database archives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We started a Website with Information about how Maven and its plugins (not limited to our own) can be utilized effectively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200"/>
              <a:t>maven4data: </a:t>
            </a:r>
            <a:r>
              <a:rPr lang="de" sz="1200" u="sng">
                <a:solidFill>
                  <a:schemeClr val="hlink"/>
                </a:solidFill>
                <a:hlinkClick r:id="rId3"/>
              </a:rPr>
              <a:t>https://scaseco.github.io/maven4data/</a:t>
            </a:r>
            <a:endParaRPr sz="1200"/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7200" y="0"/>
            <a:ext cx="5513325" cy="275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13"/>
          <p:cNvSpPr txBox="1"/>
          <p:nvPr/>
        </p:nvSpPr>
        <p:spPr>
          <a:xfrm>
            <a:off x="3827200" y="-162225"/>
            <a:ext cx="424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/>
              <a:t>Use Case: Versioning of Triplestore Snapshots</a:t>
            </a:r>
            <a:endParaRPr/>
          </a:p>
        </p:txBody>
      </p:sp>
      <p:sp>
        <p:nvSpPr>
          <p:cNvPr id="194" name="Google Shape;194;p14"/>
          <p:cNvSpPr txBox="1"/>
          <p:nvPr>
            <p:ph idx="1" type="body"/>
          </p:nvPr>
        </p:nvSpPr>
        <p:spPr>
          <a:xfrm>
            <a:off x="188800" y="1160150"/>
            <a:ext cx="3675000" cy="28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de" sz="1180"/>
              <a:t>tdb2-maven-plugin searches dependencies</a:t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de" sz="1180"/>
              <a:t>for RDF types such as ttl.bz2</a:t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de" sz="1180"/>
              <a:t>Output is a tdb2.tar.gz file with the TDB2 database</a:t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de" sz="1180"/>
              <a:t>“mvn deploy” uploads POM and tdb2.tar.gz</a:t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18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de" sz="1180"/>
              <a:t>Can be served with Apache Jena</a:t>
            </a:r>
            <a:endParaRPr sz="1180"/>
          </a:p>
        </p:txBody>
      </p:sp>
      <p:sp>
        <p:nvSpPr>
          <p:cNvPr id="195" name="Google Shape;195;p14"/>
          <p:cNvSpPr txBox="1"/>
          <p:nvPr/>
        </p:nvSpPr>
        <p:spPr>
          <a:xfrm>
            <a:off x="3985475" y="971625"/>
            <a:ext cx="5077200" cy="405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modelVersion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4.0.0</a:t>
            </a:r>
            <a:endParaRPr b="1" i="0" sz="10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parent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aksw-data-deployment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org.aksw.data.config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0.0.8</a:t>
            </a:r>
            <a:endParaRPr b="1" i="0" sz="10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relativePath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org.aksw.demo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my-example-kg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1.0.0</a:t>
            </a:r>
            <a:endParaRPr b="1" i="0" sz="10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packaging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pom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dependencies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 {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org.coypu.data.disasters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disasters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0.20240312.1842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nt.bz2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 {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org.aksw.moin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moin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1.20220502.0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ttl.bz2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plugins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-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org.aksw.maven.plugins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tdb2-maven-plugin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0.0.1</a:t>
            </a:r>
            <a:endParaRPr b="1" i="0" sz="10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executions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-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goals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[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load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4081850" y="1250350"/>
            <a:ext cx="4850400" cy="87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4081850" y="2824775"/>
            <a:ext cx="4850400" cy="8730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4081850" y="4035100"/>
            <a:ext cx="4850400" cy="91980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/>
        </p:nvSpPr>
        <p:spPr>
          <a:xfrm>
            <a:off x="0" y="760475"/>
            <a:ext cx="5046600" cy="384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plugins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-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org.aksw.maven.plugins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ckan-maven-plugin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0.0.1</a:t>
            </a:r>
            <a:endParaRPr b="1" i="0" sz="10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executions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-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configuration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ckanUrl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'https://service.tib.eu/ldm_coypu/ldmservice/'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serverId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dm.coypu.org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datasetId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Disasters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uploadPath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'${output.path}'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resourceId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'${output.id}'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resourceName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'${output.id}'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resourceFormat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'${output.filetype}'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downloadFileName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'${output.id}'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organizationId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coypu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author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John Doe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goals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[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upload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i="0" sz="10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ckan-upload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de" sz="10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phase</a:t>
            </a:r>
            <a:r>
              <a:rPr b="1" i="0" lang="de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0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deploy</a:t>
            </a:r>
            <a:endParaRPr b="1" i="0" sz="10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268BD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1200" y="-129775"/>
            <a:ext cx="4500250" cy="2289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15"/>
          <p:cNvSpPr txBox="1"/>
          <p:nvPr>
            <p:ph type="title"/>
          </p:nvPr>
        </p:nvSpPr>
        <p:spPr>
          <a:xfrm>
            <a:off x="311700" y="222250"/>
            <a:ext cx="373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2020"/>
              <a:t>Use Case: Upload to CKAN</a:t>
            </a:r>
            <a:endParaRPr sz="2020"/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4925" y="2364425"/>
            <a:ext cx="4953477" cy="27790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15"/>
          <p:cNvSpPr txBox="1"/>
          <p:nvPr/>
        </p:nvSpPr>
        <p:spPr>
          <a:xfrm>
            <a:off x="990900" y="-591475"/>
            <a:ext cx="338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337975" y="1206000"/>
            <a:ext cx="2588700" cy="51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2220"/>
              <a:t>Use Case: Running docker containers within a Maven build</a:t>
            </a:r>
            <a:endParaRPr sz="2220"/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docker-maven-plugin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Very configurable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Wait and Timeout conditions to prevent builds from hanging indefinitely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Support for copying/mounting files into the container and copying files out again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build-helper-maven-plugin can be used to attach files generated by the container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Experiments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Created a Maven build that loads a triple store (Virtuoso) from dependencies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Created a Maven build that starts a dockerized triple store (Fuseki) with a specific configuration and runs queries against it. Build outputs are RDF files with benchmark results.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Use Case: DCAT/VoID/PROV-O Metadata generation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Parent POM encapsulates</a:t>
            </a:r>
            <a:br>
              <a:rPr lang="de" sz="1400"/>
            </a:br>
            <a:r>
              <a:rPr lang="de" sz="1400"/>
              <a:t>DCAT generation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 sz="1400"/>
              <a:t>Child POM configures</a:t>
            </a:r>
            <a:br>
              <a:rPr lang="de" sz="1400"/>
            </a:br>
            <a:r>
              <a:rPr lang="de" sz="1400"/>
              <a:t>input for the parent and</a:t>
            </a:r>
            <a:br>
              <a:rPr lang="de" sz="1400"/>
            </a:br>
            <a:r>
              <a:rPr lang="de" sz="1400"/>
              <a:t>produces the output artifact</a:t>
            </a:r>
            <a:endParaRPr b="1"/>
          </a:p>
        </p:txBody>
      </p:sp>
      <p:sp>
        <p:nvSpPr>
          <p:cNvPr id="221" name="Google Shape;221;p17"/>
          <p:cNvSpPr txBox="1"/>
          <p:nvPr/>
        </p:nvSpPr>
        <p:spPr>
          <a:xfrm>
            <a:off x="3885600" y="1017725"/>
            <a:ext cx="5077200" cy="3524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modelVersion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4.0.0</a:t>
            </a:r>
            <a:endParaRPr b="1" i="0" sz="12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parent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dcat-generator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org.aksw.data.config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relativePath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''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0.0.1-SNAPSHOT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groupId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dcat.org.coypu.data.disasters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artifactId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disasters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version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0.20240522.1236-1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packaging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pom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properties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b="1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input.groupId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org.coypu.data.disasters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input.artifactId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disasters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input.type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2AA19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nt.bz2</a:t>
            </a:r>
            <a:endParaRPr b="1" i="0" sz="1200" u="none" cap="none" strike="noStrike">
              <a:solidFill>
                <a:srgbClr val="2AA198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200" u="none" cap="none" strike="noStrike">
                <a:solidFill>
                  <a:srgbClr val="268BD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input.version</a:t>
            </a:r>
            <a:r>
              <a:rPr b="1" i="0" lang="de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b="1" i="0" lang="de" sz="1200" u="none" cap="none" strike="noStrike">
                <a:solidFill>
                  <a:srgbClr val="D3368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0.20240522.1236</a:t>
            </a:r>
            <a:endParaRPr b="1" i="0" sz="1200" u="none" cap="none" strike="noStrike">
              <a:solidFill>
                <a:srgbClr val="D3368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5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68BD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4785550" y="2339550"/>
            <a:ext cx="2765400" cy="232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999000" y="3201725"/>
            <a:ext cx="4850400" cy="105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3999000" y="1288050"/>
            <a:ext cx="4850400" cy="105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5391150" y="3398350"/>
            <a:ext cx="2351700" cy="2322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4785550" y="2339550"/>
            <a:ext cx="491700" cy="232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FAIR Data Publishing with Apache Maven</a:t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6304100" y="3672575"/>
            <a:ext cx="1106100" cy="12978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9475" y="4061525"/>
            <a:ext cx="655500" cy="6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3995675" y="4127625"/>
            <a:ext cx="22227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RDF Data Catalog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170650" y="1893875"/>
            <a:ext cx="1252500" cy="986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Workflow Specification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350950" y="1093188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3044400" y="1106675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6087150" y="1063813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6509150" y="2114000"/>
            <a:ext cx="986688" cy="823500"/>
          </a:xfrm>
          <a:prstGeom prst="flowChartMultidocumen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8"/>
          <p:cNvCxnSpPr>
            <a:stCxn id="232" idx="1"/>
            <a:endCxn id="241" idx="2"/>
          </p:cNvCxnSpPr>
          <p:nvPr/>
        </p:nvCxnSpPr>
        <p:spPr>
          <a:xfrm rot="10800000">
            <a:off x="6857150" y="2973575"/>
            <a:ext cx="0" cy="69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p18"/>
          <p:cNvSpPr txBox="1"/>
          <p:nvPr/>
        </p:nvSpPr>
        <p:spPr>
          <a:xfrm>
            <a:off x="6857150" y="3168600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describes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9425" y="2421975"/>
            <a:ext cx="1366477" cy="3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/>
          <p:nvPr/>
        </p:nvSpPr>
        <p:spPr>
          <a:xfrm>
            <a:off x="3099424" y="1893863"/>
            <a:ext cx="1106100" cy="4617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mvn deploy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5449400" y="1716650"/>
            <a:ext cx="2815500" cy="1257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Maven Repository (</a:t>
            </a: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Fileserver)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7728350" y="4043525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PROV-O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7728350" y="4491900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VoID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7728350" y="3619025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DCAT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type="title"/>
          </p:nvPr>
        </p:nvSpPr>
        <p:spPr>
          <a:xfrm>
            <a:off x="311700" y="9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Mvn-RDF-Sync</a:t>
            </a:r>
            <a:endParaRPr/>
          </a:p>
        </p:txBody>
      </p:sp>
      <p:sp>
        <p:nvSpPr>
          <p:cNvPr id="253" name="Google Shape;25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Synchronize a Triple Store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/>
              <a:t>with Maven Repository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de"/>
              <a:t>Content</a:t>
            </a:r>
            <a:endParaRPr/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325" y="0"/>
            <a:ext cx="4394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/>
          <p:nvPr/>
        </p:nvSpPr>
        <p:spPr>
          <a:xfrm>
            <a:off x="3124875" y="0"/>
            <a:ext cx="5761200" cy="506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Overview</a:t>
            </a:r>
            <a:endParaRPr/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311700" y="1152475"/>
            <a:ext cx="85206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Overall goal: </a:t>
            </a:r>
            <a:r>
              <a:rPr b="1" lang="de"/>
              <a:t>Reproducible</a:t>
            </a:r>
            <a:r>
              <a:rPr lang="de"/>
              <a:t> way to generate </a:t>
            </a:r>
            <a:r>
              <a:rPr b="1" lang="de"/>
              <a:t>versioned</a:t>
            </a:r>
            <a:r>
              <a:rPr lang="de"/>
              <a:t> </a:t>
            </a:r>
            <a:r>
              <a:rPr b="1" lang="de"/>
              <a:t>RDF datasets</a:t>
            </a:r>
            <a:r>
              <a:rPr lang="de"/>
              <a:t> with </a:t>
            </a:r>
            <a:r>
              <a:rPr b="1" lang="de"/>
              <a:t>optional</a:t>
            </a:r>
            <a:r>
              <a:rPr lang="de"/>
              <a:t> </a:t>
            </a:r>
            <a:r>
              <a:rPr b="1" lang="de"/>
              <a:t>auto-generation</a:t>
            </a:r>
            <a:r>
              <a:rPr lang="de"/>
              <a:t> of VoID, DCAT, PROV-O metadata and </a:t>
            </a:r>
            <a:r>
              <a:rPr b="1" lang="de"/>
              <a:t>all metadata queryable</a:t>
            </a:r>
            <a:r>
              <a:rPr lang="de"/>
              <a:t> via </a:t>
            </a:r>
            <a:r>
              <a:rPr b="1" lang="de"/>
              <a:t>SPARQL</a:t>
            </a:r>
            <a:r>
              <a:rPr lang="de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Sections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Introduction to Maven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Maven Plugins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MvnRdfSync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Querying and Visualization of the RDF dataset metadata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type="title"/>
          </p:nvPr>
        </p:nvSpPr>
        <p:spPr>
          <a:xfrm>
            <a:off x="311700" y="9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Mvn-RDF-Sync</a:t>
            </a:r>
            <a:endParaRPr/>
          </a:p>
        </p:txBody>
      </p:sp>
      <p:sp>
        <p:nvSpPr>
          <p:cNvPr id="261" name="Google Shape;26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Synchronize a Triple Store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/>
              <a:t>with Maven Repository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de"/>
              <a:t>Content</a:t>
            </a:r>
            <a:endParaRPr/>
          </a:p>
        </p:txBody>
      </p:sp>
      <p:pic>
        <p:nvPicPr>
          <p:cNvPr id="262" name="Google Shape;2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325" y="0"/>
            <a:ext cx="4394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0"/>
          <p:cNvSpPr/>
          <p:nvPr/>
        </p:nvSpPr>
        <p:spPr>
          <a:xfrm>
            <a:off x="3124875" y="1928050"/>
            <a:ext cx="5761200" cy="316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>
            <p:ph type="title"/>
          </p:nvPr>
        </p:nvSpPr>
        <p:spPr>
          <a:xfrm>
            <a:off x="311700" y="9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Mvn-RDF-Sync</a:t>
            </a:r>
            <a:endParaRPr/>
          </a:p>
        </p:txBody>
      </p:sp>
      <p:sp>
        <p:nvSpPr>
          <p:cNvPr id="269" name="Google Shape;26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Synchronize a Triple Store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/>
              <a:t>with Maven Repository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de"/>
              <a:t>Content</a:t>
            </a:r>
            <a:endParaRPr/>
          </a:p>
        </p:txBody>
      </p:sp>
      <p:pic>
        <p:nvPicPr>
          <p:cNvPr id="270" name="Google Shape;2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325" y="0"/>
            <a:ext cx="4394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/>
          <p:nvPr/>
        </p:nvSpPr>
        <p:spPr>
          <a:xfrm>
            <a:off x="3134025" y="3264625"/>
            <a:ext cx="5752200" cy="181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311700" y="9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Mvn-RDF-Sync</a:t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Synchronize a Triple Store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/>
              <a:t>with Maven Repository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de"/>
              <a:t>Content</a:t>
            </a:r>
            <a:endParaRPr/>
          </a:p>
        </p:txBody>
      </p:sp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325" y="0"/>
            <a:ext cx="4394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/>
          <p:nvPr/>
        </p:nvSpPr>
        <p:spPr>
          <a:xfrm>
            <a:off x="6160525" y="3264625"/>
            <a:ext cx="2725800" cy="17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>
            <p:ph type="title"/>
          </p:nvPr>
        </p:nvSpPr>
        <p:spPr>
          <a:xfrm>
            <a:off x="311700" y="91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Mvn-RDF-Sync</a:t>
            </a:r>
            <a:endParaRPr/>
          </a:p>
        </p:txBody>
      </p:sp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Synchronize a Triple Store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/>
              <a:t>with Maven Repository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de"/>
              <a:t>Content</a:t>
            </a:r>
            <a:endParaRPr/>
          </a:p>
        </p:txBody>
      </p:sp>
      <p:pic>
        <p:nvPicPr>
          <p:cNvPr id="286" name="Google Shape;2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325" y="0"/>
            <a:ext cx="4394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>
            <p:ph type="title"/>
          </p:nvPr>
        </p:nvSpPr>
        <p:spPr>
          <a:xfrm>
            <a:off x="311700" y="445025"/>
            <a:ext cx="27225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620"/>
              <a:t>Querying and Visualization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620"/>
              <a:t>of Data Catalog Content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620"/>
              <a:t>with Yasgui</a:t>
            </a:r>
            <a:endParaRPr sz="1620"/>
          </a:p>
        </p:txBody>
      </p:sp>
      <p:sp>
        <p:nvSpPr>
          <p:cNvPr id="292" name="Google Shape;292;p24"/>
          <p:cNvSpPr txBox="1"/>
          <p:nvPr>
            <p:ph idx="1" type="body"/>
          </p:nvPr>
        </p:nvSpPr>
        <p:spPr>
          <a:xfrm>
            <a:off x="311700" y="2519525"/>
            <a:ext cx="2668800" cy="20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de"/>
              <a:t>Generated BBoxes</a:t>
            </a:r>
            <a:endParaRPr/>
          </a:p>
        </p:txBody>
      </p:sp>
      <p:pic>
        <p:nvPicPr>
          <p:cNvPr id="293" name="Google Shape;2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0208" y="0"/>
            <a:ext cx="57420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527" y="0"/>
            <a:ext cx="54088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>
            <p:ph type="title"/>
          </p:nvPr>
        </p:nvSpPr>
        <p:spPr>
          <a:xfrm>
            <a:off x="311700" y="445025"/>
            <a:ext cx="27225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620"/>
              <a:t>Querying and Visualization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620"/>
              <a:t>of Data Catalog Content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1620"/>
              <a:t>with Yasgui</a:t>
            </a:r>
            <a:endParaRPr sz="1620"/>
          </a:p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311700" y="2519525"/>
            <a:ext cx="2668800" cy="20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Generated convex hulls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Features of a MvnRdfSync Data Catalog</a:t>
            </a:r>
            <a:endParaRPr/>
          </a:p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POMs and Artifacts are linked via </a:t>
            </a:r>
            <a:r>
              <a:rPr b="1" lang="de"/>
              <a:t>download URLs</a:t>
            </a:r>
            <a:endParaRPr b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Maven URN -&gt; URL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POMs that are self-contained can be downloaded and run locally again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Whether the output of a run is equivalent to deployed data depends on the POM design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Catalog contains VoID, DCAT, PROV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Metadata generation (VoID, DCAT, PROV) are Maven projects with a </a:t>
            </a:r>
            <a:r>
              <a:rPr b="1" lang="de"/>
              <a:t>reproducible</a:t>
            </a:r>
            <a:r>
              <a:rPr lang="de"/>
              <a:t> POM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Current rule: Every artifact with a “dcat” classifier is loaded into the triple store.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Access control is orthogonal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The one who deploys needs to supply the maven build process with e.g. the API keys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The repository system needs to handle it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Future Work</a:t>
            </a:r>
            <a:endParaRPr/>
          </a:p>
        </p:txBody>
      </p:sp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Interoperability of Maven and SOLID pods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Maven can read/write to WebDAV, could a pod directly act directly as a deploy target for Maven and can we read from or would that require a plugin similar to CKAN?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More plugins to deploy to popular repositories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zenodo-maven-plugin (huggingface, …)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Maybe someone gets inspired and wants to build it :)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CWL and Maven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Would it make sense to have support in CWL to execute maven plugin goals?</a:t>
            </a:r>
            <a:br>
              <a:rPr lang="de"/>
            </a:br>
            <a:r>
              <a:rPr lang="de"/>
              <a:t>(Reuse rather than rebuild)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Thank You! Questions?</a:t>
            </a:r>
            <a:endParaRPr/>
          </a:p>
        </p:txBody>
      </p:sp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11700" y="1056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/>
              <a:t>Claus Stadler </a:t>
            </a:r>
            <a:r>
              <a:rPr lang="de" u="sng">
                <a:solidFill>
                  <a:schemeClr val="hlink"/>
                </a:solidFill>
                <a:hlinkClick r:id="rId3"/>
              </a:rPr>
              <a:t>cstadler@informatik.uni-leipzig.de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/>
              <a:t>Maven4Data Website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de" sz="1600"/>
              <a:t>ckan-maven-plugin – Upload artifacts to CKAN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600"/>
              <a:t>rpt-maven-plugin – Execute SPARQL queries and RML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de" sz="1600"/>
              <a:t>tdb2-maven-plugin – Create TDB2 databases from RDF dependencies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de" sz="1600"/>
              <a:t>mvn-rdf-sync – Sync filesystem-based Maven repository with an RDF store</a:t>
            </a:r>
            <a:endParaRPr sz="1600"/>
          </a:p>
        </p:txBody>
      </p:sp>
      <p:sp>
        <p:nvSpPr>
          <p:cNvPr id="319" name="Google Shape;319;p28"/>
          <p:cNvSpPr txBox="1"/>
          <p:nvPr/>
        </p:nvSpPr>
        <p:spPr>
          <a:xfrm>
            <a:off x="5609250" y="4305925"/>
            <a:ext cx="331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https://github.com/Scaseco/mvn-rdf-sync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5209225" y="1883750"/>
            <a:ext cx="37197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de" sz="13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https://scaseco.github.io/maven4data/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412950" y="4305925"/>
            <a:ext cx="51963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00007F"/>
                </a:solidFill>
                <a:latin typeface="Calibri"/>
                <a:ea typeface="Calibri"/>
                <a:cs typeface="Calibri"/>
                <a:sym typeface="Calibri"/>
              </a:rPr>
              <a:t>For related work: Getting practical with GeoSPARQL and Apache Jena</a:t>
            </a:r>
            <a:endParaRPr b="1" i="0" sz="1300" u="none" cap="none" strike="noStrike">
              <a:solidFill>
                <a:srgbClr val="0000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F"/>
              </a:buClr>
              <a:buSzPts val="4000"/>
              <a:buFont typeface="Arial"/>
              <a:buNone/>
            </a:pPr>
            <a:r>
              <a:rPr b="1" i="0" lang="de" sz="1300" u="none" cap="none" strike="noStrike">
                <a:solidFill>
                  <a:srgbClr val="00007F"/>
                </a:solidFill>
                <a:latin typeface="Calibri"/>
                <a:ea typeface="Calibri"/>
                <a:cs typeface="Calibri"/>
                <a:sym typeface="Calibri"/>
              </a:rPr>
              <a:t>Simon Bin, Claus Stadler, Lorenz Bühmann, and Michael Martin</a:t>
            </a:r>
            <a:br>
              <a:rPr b="1" i="0" lang="de" sz="1300" u="none" cap="none" strike="noStrike">
                <a:solidFill>
                  <a:srgbClr val="0000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e" sz="1300" u="none" cap="none" strike="noStrike">
                <a:solidFill>
                  <a:srgbClr val="00007F"/>
                </a:solidFill>
                <a:latin typeface="Calibri"/>
                <a:ea typeface="Calibri"/>
                <a:cs typeface="Calibri"/>
                <a:sym typeface="Calibri"/>
              </a:rPr>
              <a:t> GeoLD 14:00-15:00</a:t>
            </a:r>
            <a:endParaRPr b="0" i="0" sz="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6150" y="97050"/>
            <a:ext cx="1893950" cy="18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FAIR Data Publishing</a:t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6396700" y="1945875"/>
            <a:ext cx="1106100" cy="12978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2075" y="2334825"/>
            <a:ext cx="655500" cy="6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5838400" y="1436425"/>
            <a:ext cx="2374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RDF Data Catalog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7820950" y="2316825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PROV-O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7820950" y="2765200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VoID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7820950" y="1892325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DCAT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170650" y="1893875"/>
            <a:ext cx="1252500" cy="986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Workflow Specification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2197525" y="1975325"/>
            <a:ext cx="1010772" cy="823500"/>
          </a:xfrm>
          <a:prstGeom prst="flowChartMultidocumen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3"/>
          <p:cNvCxnSpPr>
            <a:stCxn id="82" idx="3"/>
            <a:endCxn id="83" idx="1"/>
          </p:cNvCxnSpPr>
          <p:nvPr/>
        </p:nvCxnSpPr>
        <p:spPr>
          <a:xfrm>
            <a:off x="1423150" y="2387075"/>
            <a:ext cx="774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" name="Google Shape;85;p3"/>
          <p:cNvSpPr txBox="1"/>
          <p:nvPr/>
        </p:nvSpPr>
        <p:spPr>
          <a:xfrm>
            <a:off x="1340900" y="2055625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produces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1511325" y="1063813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3883825" y="1063813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6087150" y="1063813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3916500" y="2156225"/>
            <a:ext cx="6555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5492375" y="3638075"/>
            <a:ext cx="2526900" cy="1257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6396700" y="4014575"/>
            <a:ext cx="986688" cy="823500"/>
          </a:xfrm>
          <a:prstGeom prst="flowChartMultidocumen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3"/>
          <p:cNvCxnSpPr>
            <a:stCxn id="76" idx="3"/>
            <a:endCxn id="91" idx="0"/>
          </p:cNvCxnSpPr>
          <p:nvPr/>
        </p:nvCxnSpPr>
        <p:spPr>
          <a:xfrm>
            <a:off x="6949750" y="3243675"/>
            <a:ext cx="8100" cy="77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" name="Google Shape;93;p3"/>
          <p:cNvSpPr txBox="1"/>
          <p:nvPr/>
        </p:nvSpPr>
        <p:spPr>
          <a:xfrm>
            <a:off x="6979050" y="3336175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describes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FAIR Data Publishing with Apache Maven</a:t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6304100" y="3672575"/>
            <a:ext cx="1106100" cy="1297800"/>
          </a:xfrm>
          <a:prstGeom prst="can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9475" y="4061525"/>
            <a:ext cx="655500" cy="6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3995675" y="4127625"/>
            <a:ext cx="22227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RDF Data Catalog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70650" y="1893875"/>
            <a:ext cx="1252500" cy="986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Workflow Specification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350950" y="1093188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3044400" y="1106675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6087150" y="1063813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6509150" y="2114000"/>
            <a:ext cx="986688" cy="823500"/>
          </a:xfrm>
          <a:prstGeom prst="flowChartMultidocumen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4"/>
          <p:cNvCxnSpPr>
            <a:stCxn id="99" idx="1"/>
            <a:endCxn id="108" idx="2"/>
          </p:cNvCxnSpPr>
          <p:nvPr/>
        </p:nvCxnSpPr>
        <p:spPr>
          <a:xfrm rot="10800000">
            <a:off x="6857150" y="2973575"/>
            <a:ext cx="0" cy="69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9" name="Google Shape;109;p4"/>
          <p:cNvSpPr txBox="1"/>
          <p:nvPr/>
        </p:nvSpPr>
        <p:spPr>
          <a:xfrm>
            <a:off x="6857150" y="3168600"/>
            <a:ext cx="89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describes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9425" y="2421975"/>
            <a:ext cx="1366477" cy="3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3099424" y="1893863"/>
            <a:ext cx="1106100" cy="4617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mvn deploy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5449400" y="1716650"/>
            <a:ext cx="2815500" cy="1257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Maven Repository (</a:t>
            </a:r>
            <a:r>
              <a:rPr b="0" i="0" lang="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Fileserver)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7728350" y="4043525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PROV-O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728350" y="4491900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VoID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7728350" y="3619025"/>
            <a:ext cx="1156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DCAT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70650" y="3007600"/>
            <a:ext cx="1621800" cy="2051400"/>
          </a:xfrm>
          <a:prstGeom prst="foldedCorner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pom.yaml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253000" y="4233900"/>
            <a:ext cx="1457100" cy="3456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repository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253000" y="3822150"/>
            <a:ext cx="1457100" cy="3456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plugin declarations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53000" y="3410400"/>
            <a:ext cx="1457100" cy="3456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GAV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7495850" y="2690500"/>
            <a:ext cx="13050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Apache Archiva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5230475" y="4648325"/>
            <a:ext cx="1156200" cy="36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Apache Jena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311700" y="374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Choices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6275" y="77475"/>
            <a:ext cx="1554250" cy="460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5075" y="0"/>
            <a:ext cx="1292014" cy="467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122425" y="3437825"/>
            <a:ext cx="17700" cy="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5220625" y="4685150"/>
            <a:ext cx="3896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https://github.com/pditommaso/awesome-pipeline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044900" y="4685150"/>
            <a:ext cx="504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https://github.com/meirwah/awesome-workflow-engines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075" y="1415525"/>
            <a:ext cx="4227302" cy="30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119075" y="4429125"/>
            <a:ext cx="37848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Artifactory (Artifact Repository Manager)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Motivation</a:t>
            </a:r>
            <a:endParaRPr/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Sustainable Management of (RDF) Data Assets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Open Source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FAIR - Findability, Accessibility, Interoperability, Reuse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"/>
              <a:t>Reproducible </a:t>
            </a:r>
            <a:r>
              <a:rPr lang="de"/>
              <a:t>(Make it possible to rebuild artifacts)</a:t>
            </a:r>
            <a:br>
              <a:rPr lang="de"/>
            </a:b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We set up a TDB2 triple store for an experiment last year but what data did we load?</a:t>
            </a:r>
            <a:br>
              <a:rPr lang="de"/>
            </a:b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This data was once generated with an RML engine, how long does mapping take today?</a:t>
            </a:r>
            <a:br>
              <a:rPr lang="de"/>
            </a:b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What were the SPARQL queries that we used to generate VoID metadata?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Introduction to Apache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Tool for building projects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Java, C#, Ruby, Scala, …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First release 2004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Maven 3 since 2010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Maven 4 beta since late of 2023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Based on the </a:t>
            </a:r>
            <a:r>
              <a:rPr b="1" lang="de"/>
              <a:t>Project object model (POM)</a:t>
            </a:r>
            <a:endParaRPr b="1"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An “opinionated” model of a (software) project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A project consists of phases, in each phase goals can be invoked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Goals 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Originally XML Syntax, with Polyglot supported Syntaxes are:</a:t>
            </a:r>
            <a:endParaRPr/>
          </a:p>
          <a:p>
            <a:pPr indent="-297496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de"/>
              <a:t>Atom, Groovy, Clojure, Kotlin, Ruby, Scala, YAML, Java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de"/>
              <a:t>Single-inheritance model</a:t>
            </a:r>
            <a:endParaRPr b="1"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One POM can declare only one other POM as its parent for inheriting its configuration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A POM without a parent is implicitly derived from the Super-POM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Can </a:t>
            </a:r>
            <a:r>
              <a:rPr b="1" lang="de"/>
              <a:t>download</a:t>
            </a:r>
            <a:r>
              <a:rPr lang="de"/>
              <a:t> and </a:t>
            </a:r>
            <a:r>
              <a:rPr b="1" lang="de"/>
              <a:t>deploy</a:t>
            </a:r>
            <a:r>
              <a:rPr lang="de"/>
              <a:t> </a:t>
            </a:r>
            <a:r>
              <a:rPr b="1" lang="de"/>
              <a:t>artifacts</a:t>
            </a:r>
            <a:r>
              <a:rPr lang="de"/>
              <a:t> to Maven </a:t>
            </a:r>
            <a:r>
              <a:rPr b="1" lang="de"/>
              <a:t>repositories</a:t>
            </a:r>
            <a:endParaRPr b="1"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Plugins can “attach” files to a project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Extensible with plugins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de"/>
              <a:t>Plugins are artifacts</a:t>
            </a:r>
            <a:endParaRPr b="1"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Global Central Repository</a:t>
            </a:r>
            <a:endParaRPr/>
          </a:p>
          <a:p>
            <a:pPr indent="-297497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Preconfigured in the Super-POM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de"/>
              <a:t>Deploys via HTTPS</a:t>
            </a:r>
            <a:r>
              <a:rPr lang="de"/>
              <a:t> (and WebDAV still works but deprecated)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5175" y="314125"/>
            <a:ext cx="2781773" cy="7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" sz="2320"/>
              <a:t>Basic Maven Usage</a:t>
            </a:r>
            <a:endParaRPr sz="2320"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247050" y="993150"/>
            <a:ext cx="2879400" cy="3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" sz="1400" u="sng"/>
              <a:t>mvn compile</a:t>
            </a:r>
            <a:endParaRPr sz="14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200"/>
              <a:t>  Compile source files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400" u="sng"/>
              <a:t>mvn package</a:t>
            </a:r>
            <a:endParaRPr sz="14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200"/>
              <a:t>  Full build in the project folder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400" u="sng"/>
              <a:t>mvn install</a:t>
            </a:r>
            <a:endParaRPr sz="14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200"/>
              <a:t>  Copy artifacts to local repository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400" u="sng"/>
              <a:t>mvn deploy</a:t>
            </a:r>
            <a:endParaRPr sz="14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de" sz="1200"/>
              <a:t>  Upload artifacts to remote repository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400" u="sng"/>
              <a:t>mvn dependency:tree</a:t>
            </a:r>
            <a:endParaRPr sz="14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/>
              <a:t>  Show dependency information</a:t>
            </a:r>
            <a:endParaRPr sz="1200"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975" y="688650"/>
            <a:ext cx="5853102" cy="40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3281375" y="4784100"/>
            <a:ext cx="576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 u="sng">
                <a:solidFill>
                  <a:schemeClr val="hlink"/>
                </a:solidFill>
                <a:hlinkClick r:id="rId4"/>
              </a:rPr>
              <a:t>https://medium.com/@yetanothersoftwareengineer/maven-lifecycle-phases-plugins-and-goals-25d8e33fa22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311700" y="222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"/>
              <a:t>Why Maven?</a:t>
            </a:r>
            <a:endParaRPr/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311700" y="699000"/>
            <a:ext cx="8520600" cy="3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The POM assigns unique IDs (“coordinates”) to build artifacts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groupId, artifactId, version</a:t>
            </a:r>
            <a:br>
              <a:rPr lang="de"/>
            </a:b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de" sz="1800"/>
              <a:t>Semantic-Web compatible</a:t>
            </a:r>
            <a:r>
              <a:rPr lang="de" sz="1800"/>
              <a:t> </a:t>
            </a:r>
            <a:r>
              <a:rPr lang="de"/>
              <a:t>c</a:t>
            </a:r>
            <a:r>
              <a:rPr lang="de" sz="1800"/>
              <a:t>oordinate </a:t>
            </a:r>
            <a:r>
              <a:rPr lang="de"/>
              <a:t>s</a:t>
            </a:r>
            <a:r>
              <a:rPr lang="de" sz="1800"/>
              <a:t>ystem for artifacts</a:t>
            </a:r>
            <a:br>
              <a:rPr lang="de" sz="1800"/>
            </a:b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de"/>
              <a:t>Deployment</a:t>
            </a:r>
            <a:r>
              <a:rPr lang="de"/>
              <a:t> of a Maven project also </a:t>
            </a:r>
            <a:r>
              <a:rPr b="1" lang="de"/>
              <a:t>deploys the POM</a:t>
            </a:r>
            <a:endParaRPr b="1"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POMs can be designed to be self-contained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Re-running such a deployed POM can reproduce the build</a:t>
            </a:r>
            <a:br>
              <a:rPr lang="de"/>
            </a:b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Native support for </a:t>
            </a:r>
            <a:r>
              <a:rPr b="1" lang="de"/>
              <a:t>properties</a:t>
            </a:r>
            <a:r>
              <a:rPr lang="de"/>
              <a:t> and </a:t>
            </a:r>
            <a:r>
              <a:rPr b="1" lang="de"/>
              <a:t>string interpolation</a:t>
            </a:r>
            <a:endParaRPr b="1"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finalName: “${artifactId}-${profileName}.txt”</a:t>
            </a:r>
            <a:br>
              <a:rPr lang="de"/>
            </a:b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Highly configurable with many plugins available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maven-gpg-plugin, build-helper-maven-plugin</a:t>
            </a:r>
            <a:br>
              <a:rPr lang="de"/>
            </a:b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Apache Archiva as a </a:t>
            </a:r>
            <a:r>
              <a:rPr b="1" lang="de"/>
              <a:t>filesystem-based</a:t>
            </a:r>
            <a:r>
              <a:rPr lang="de"/>
              <a:t> Artifact Repository system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Easy to backup with rsync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Easy to trigger changes using inotifywait</a:t>
            </a:r>
            <a:endParaRPr/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Unfortunately now discontinued - need to find an alternative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